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2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343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48738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6746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71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542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421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05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763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6006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4996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909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A7072-10E2-461B-8BCE-9010523C1FE2}" type="datetimeFigureOut">
              <a:rPr lang="en-IN" smtClean="0"/>
              <a:t>24-05-2021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55F70-E7CE-47B2-B949-1C57FB2744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5350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CA2D59A6-D8E4-478C-992E-6B31687E45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25" r="2583"/>
          <a:stretch/>
        </p:blipFill>
        <p:spPr>
          <a:xfrm>
            <a:off x="2129210" y="1886991"/>
            <a:ext cx="1933237" cy="427971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90A2501-B54C-4CB4-AA02-ED41AB5035D1}"/>
              </a:ext>
            </a:extLst>
          </p:cNvPr>
          <p:cNvSpPr/>
          <p:nvPr/>
        </p:nvSpPr>
        <p:spPr>
          <a:xfrm>
            <a:off x="2275120" y="3088431"/>
            <a:ext cx="642942" cy="1053657"/>
          </a:xfrm>
          <a:prstGeom prst="rect">
            <a:avLst/>
          </a:prstGeom>
          <a:noFill/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prstClr val="white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02C506-7E02-49F9-9FFB-A6709753F3E9}"/>
              </a:ext>
            </a:extLst>
          </p:cNvPr>
          <p:cNvSpPr/>
          <p:nvPr/>
        </p:nvSpPr>
        <p:spPr>
          <a:xfrm>
            <a:off x="2914782" y="3173446"/>
            <a:ext cx="756000" cy="800815"/>
          </a:xfrm>
          <a:prstGeom prst="rect">
            <a:avLst/>
          </a:prstGeom>
          <a:noFill/>
          <a:ln w="63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3B8B33-F8BC-4394-8E19-A236DD678216}"/>
              </a:ext>
            </a:extLst>
          </p:cNvPr>
          <p:cNvSpPr txBox="1"/>
          <p:nvPr/>
        </p:nvSpPr>
        <p:spPr>
          <a:xfrm>
            <a:off x="2830288" y="1472522"/>
            <a:ext cx="6880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 CG T</a:t>
            </a:r>
            <a:endParaRPr lang="en-I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F730EB92-A7FF-4A5F-B2BB-5458888A71B9}"/>
              </a:ext>
            </a:extLst>
          </p:cNvPr>
          <p:cNvSpPr/>
          <p:nvPr/>
        </p:nvSpPr>
        <p:spPr>
          <a:xfrm flipH="1">
            <a:off x="2258008" y="1278297"/>
            <a:ext cx="500066" cy="103424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E29E42-BFFA-4709-AAF5-7CA6B96027EB}"/>
              </a:ext>
            </a:extLst>
          </p:cNvPr>
          <p:cNvSpPr txBox="1"/>
          <p:nvPr/>
        </p:nvSpPr>
        <p:spPr>
          <a:xfrm>
            <a:off x="1745865" y="1500515"/>
            <a:ext cx="597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DNA</a:t>
            </a:r>
            <a:endParaRPr lang="en-I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FD403C-979A-49CF-9F1D-0AA1B7C44F49}"/>
              </a:ext>
            </a:extLst>
          </p:cNvPr>
          <p:cNvSpPr txBox="1"/>
          <p:nvPr/>
        </p:nvSpPr>
        <p:spPr>
          <a:xfrm>
            <a:off x="3410860" y="1472522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</a:t>
            </a:r>
            <a:endParaRPr lang="en-I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130789-F9BA-460E-8336-0225CA895A85}"/>
              </a:ext>
            </a:extLst>
          </p:cNvPr>
          <p:cNvSpPr txBox="1"/>
          <p:nvPr/>
        </p:nvSpPr>
        <p:spPr>
          <a:xfrm>
            <a:off x="2142543" y="164453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FA21B6-0C03-4AFA-9B26-5991E6312EF2}"/>
              </a:ext>
            </a:extLst>
          </p:cNvPr>
          <p:cNvSpPr txBox="1"/>
          <p:nvPr/>
        </p:nvSpPr>
        <p:spPr>
          <a:xfrm>
            <a:off x="2266807" y="164453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B6CAE8-80D5-4956-82D6-AF332E1092F8}"/>
              </a:ext>
            </a:extLst>
          </p:cNvPr>
          <p:cNvSpPr txBox="1"/>
          <p:nvPr/>
        </p:nvSpPr>
        <p:spPr>
          <a:xfrm>
            <a:off x="2391071" y="164453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3E31C6-D53D-4F21-B991-5513EAC00178}"/>
              </a:ext>
            </a:extLst>
          </p:cNvPr>
          <p:cNvSpPr txBox="1"/>
          <p:nvPr/>
        </p:nvSpPr>
        <p:spPr>
          <a:xfrm>
            <a:off x="2501267" y="164453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C30B561-39B1-4BD6-8511-39667B7B2323}"/>
              </a:ext>
            </a:extLst>
          </p:cNvPr>
          <p:cNvSpPr txBox="1"/>
          <p:nvPr/>
        </p:nvSpPr>
        <p:spPr>
          <a:xfrm>
            <a:off x="2625531" y="164453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1E245B-5D09-46C7-AD02-9895D631145E}"/>
              </a:ext>
            </a:extLst>
          </p:cNvPr>
          <p:cNvSpPr txBox="1"/>
          <p:nvPr/>
        </p:nvSpPr>
        <p:spPr>
          <a:xfrm>
            <a:off x="2845366" y="161653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C8C132-EEE8-405C-BB65-D9F1ACBA863B}"/>
              </a:ext>
            </a:extLst>
          </p:cNvPr>
          <p:cNvSpPr txBox="1"/>
          <p:nvPr/>
        </p:nvSpPr>
        <p:spPr>
          <a:xfrm>
            <a:off x="3097468" y="1616538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8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EB11E1-E05E-4C23-BFEF-AB85B85A78B1}"/>
              </a:ext>
            </a:extLst>
          </p:cNvPr>
          <p:cNvSpPr txBox="1"/>
          <p:nvPr/>
        </p:nvSpPr>
        <p:spPr>
          <a:xfrm>
            <a:off x="3215211" y="1616538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825431-D5D1-41DF-8CFF-14279E6A95FA}"/>
              </a:ext>
            </a:extLst>
          </p:cNvPr>
          <p:cNvSpPr txBox="1"/>
          <p:nvPr/>
        </p:nvSpPr>
        <p:spPr>
          <a:xfrm>
            <a:off x="2158513" y="14851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C6AAE9-2D8D-428D-973D-0AD2370FF543}"/>
              </a:ext>
            </a:extLst>
          </p:cNvPr>
          <p:cNvSpPr txBox="1"/>
          <p:nvPr/>
        </p:nvSpPr>
        <p:spPr>
          <a:xfrm>
            <a:off x="2253749" y="14851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459A3E-65A8-4849-8103-F92BD3447443}"/>
              </a:ext>
            </a:extLst>
          </p:cNvPr>
          <p:cNvSpPr txBox="1"/>
          <p:nvPr/>
        </p:nvSpPr>
        <p:spPr>
          <a:xfrm>
            <a:off x="2363945" y="14851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63C4F5E-AFB4-48B8-A10D-138E10DE939C}"/>
              </a:ext>
            </a:extLst>
          </p:cNvPr>
          <p:cNvSpPr txBox="1"/>
          <p:nvPr/>
        </p:nvSpPr>
        <p:spPr>
          <a:xfrm>
            <a:off x="2476935" y="14851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680E358-3311-4136-A9C7-14B5C55D38BF}"/>
              </a:ext>
            </a:extLst>
          </p:cNvPr>
          <p:cNvSpPr txBox="1"/>
          <p:nvPr/>
        </p:nvSpPr>
        <p:spPr>
          <a:xfrm>
            <a:off x="2589479" y="148512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D332689-31FC-47F1-959A-FC242BCB658D}"/>
              </a:ext>
            </a:extLst>
          </p:cNvPr>
          <p:cNvSpPr txBox="1"/>
          <p:nvPr/>
        </p:nvSpPr>
        <p:spPr>
          <a:xfrm>
            <a:off x="3395008" y="1616538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920AC9-5197-481D-ABFC-F62753D40C56}"/>
              </a:ext>
            </a:extLst>
          </p:cNvPr>
          <p:cNvSpPr txBox="1"/>
          <p:nvPr/>
        </p:nvSpPr>
        <p:spPr>
          <a:xfrm>
            <a:off x="1738611" y="1324755"/>
            <a:ext cx="5972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KCl</a:t>
            </a:r>
            <a:endParaRPr lang="en-IN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C73745E-AD37-445B-9319-175D8765FCF5}"/>
              </a:ext>
            </a:extLst>
          </p:cNvPr>
          <p:cNvSpPr txBox="1"/>
          <p:nvPr/>
        </p:nvSpPr>
        <p:spPr>
          <a:xfrm>
            <a:off x="2151259" y="13093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3369F11-1547-4B94-B24B-D32344847EE2}"/>
              </a:ext>
            </a:extLst>
          </p:cNvPr>
          <p:cNvSpPr txBox="1"/>
          <p:nvPr/>
        </p:nvSpPr>
        <p:spPr>
          <a:xfrm>
            <a:off x="2356691" y="13093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4582CC2-55C9-4180-B319-798C3C507A55}"/>
              </a:ext>
            </a:extLst>
          </p:cNvPr>
          <p:cNvSpPr txBox="1"/>
          <p:nvPr/>
        </p:nvSpPr>
        <p:spPr>
          <a:xfrm>
            <a:off x="2469681" y="13093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20C162-7436-4CA6-B135-1DFD6CF60E51}"/>
              </a:ext>
            </a:extLst>
          </p:cNvPr>
          <p:cNvSpPr txBox="1"/>
          <p:nvPr/>
        </p:nvSpPr>
        <p:spPr>
          <a:xfrm>
            <a:off x="2582225" y="13093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B6D3D50-3277-4778-B45F-28821E57AC9E}"/>
              </a:ext>
            </a:extLst>
          </p:cNvPr>
          <p:cNvSpPr txBox="1"/>
          <p:nvPr/>
        </p:nvSpPr>
        <p:spPr>
          <a:xfrm>
            <a:off x="2274631" y="13093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43" name="TextBox 50">
            <a:extLst>
              <a:ext uri="{FF2B5EF4-FFF2-40B4-BE49-F238E27FC236}">
                <a16:creationId xmlns:a16="http://schemas.microsoft.com/office/drawing/2014/main" id="{B6FDAAE5-85C9-4AEC-A5CC-3DFB3C2A4006}"/>
              </a:ext>
            </a:extLst>
          </p:cNvPr>
          <p:cNvSpPr txBox="1"/>
          <p:nvPr/>
        </p:nvSpPr>
        <p:spPr>
          <a:xfrm>
            <a:off x="1356126" y="84467"/>
            <a:ext cx="65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Primer extension assay to assess the pause by formation of G quadruplex in region 1 using increasing concentration of potassium</a:t>
            </a:r>
            <a:endParaRPr lang="en-IN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5DC2957-D0BA-4BCC-859F-846D6BB4E3BC}"/>
              </a:ext>
            </a:extLst>
          </p:cNvPr>
          <p:cNvSpPr txBox="1"/>
          <p:nvPr/>
        </p:nvSpPr>
        <p:spPr>
          <a:xfrm>
            <a:off x="2979277" y="1619648"/>
            <a:ext cx="284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7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3AE1E05-D644-4AD4-BD1B-B6852EA403F3}"/>
              </a:ext>
            </a:extLst>
          </p:cNvPr>
          <p:cNvSpPr txBox="1"/>
          <p:nvPr/>
        </p:nvSpPr>
        <p:spPr>
          <a:xfrm>
            <a:off x="3826400" y="4421117"/>
            <a:ext cx="3834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3A1FF47-BF48-439E-8F4C-393D1CF92662}"/>
              </a:ext>
            </a:extLst>
          </p:cNvPr>
          <p:cNvSpPr txBox="1"/>
          <p:nvPr/>
        </p:nvSpPr>
        <p:spPr>
          <a:xfrm>
            <a:off x="3715574" y="336268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100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191F075-16EA-4B88-AC51-5014F9103417}"/>
              </a:ext>
            </a:extLst>
          </p:cNvPr>
          <p:cNvSpPr txBox="1"/>
          <p:nvPr/>
        </p:nvSpPr>
        <p:spPr>
          <a:xfrm>
            <a:off x="3636637" y="282571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150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A8927BD-FB10-4E3F-90B7-16ABEEC38E6A}"/>
              </a:ext>
            </a:extLst>
          </p:cNvPr>
          <p:cNvSpPr txBox="1"/>
          <p:nvPr/>
        </p:nvSpPr>
        <p:spPr>
          <a:xfrm>
            <a:off x="3655303" y="258599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200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FC8B54F-ABCE-4914-A014-225813C44A8F}"/>
              </a:ext>
            </a:extLst>
          </p:cNvPr>
          <p:cNvSpPr txBox="1"/>
          <p:nvPr/>
        </p:nvSpPr>
        <p:spPr>
          <a:xfrm>
            <a:off x="4841403" y="-626705"/>
            <a:ext cx="463588" cy="803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3’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srgbClr val="FF00FF"/>
                </a:solidFill>
                <a:latin typeface="Courier New" pitchFamily="49" charset="0"/>
                <a:cs typeface="Courier New" pitchFamily="49" charset="0"/>
              </a:rPr>
              <a:t>C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G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A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T</a:t>
            </a:r>
          </a:p>
          <a:p>
            <a:r>
              <a:rPr lang="en-US" sz="1200" dirty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5’</a:t>
            </a:r>
          </a:p>
          <a:p>
            <a:endParaRPr lang="en-IN" sz="1200" dirty="0">
              <a:solidFill>
                <a:prstClr val="black"/>
              </a:solidFill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1F811AB-65FB-4B56-A22B-29CEA782B4CA}"/>
              </a:ext>
            </a:extLst>
          </p:cNvPr>
          <p:cNvCxnSpPr>
            <a:cxnSpLocks/>
          </p:cNvCxnSpPr>
          <p:nvPr/>
        </p:nvCxnSpPr>
        <p:spPr>
          <a:xfrm flipV="1">
            <a:off x="3716529" y="-187546"/>
            <a:ext cx="1198246" cy="335983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ED11D77-DB61-4443-BB88-DF5F768401F6}"/>
              </a:ext>
            </a:extLst>
          </p:cNvPr>
          <p:cNvCxnSpPr>
            <a:cxnSpLocks/>
          </p:cNvCxnSpPr>
          <p:nvPr/>
        </p:nvCxnSpPr>
        <p:spPr>
          <a:xfrm>
            <a:off x="3710093" y="3971101"/>
            <a:ext cx="1128231" cy="288689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F075AB8-AAF6-414F-BC90-F7A7C0721ABD}"/>
              </a:ext>
            </a:extLst>
          </p:cNvPr>
          <p:cNvSpPr txBox="1"/>
          <p:nvPr/>
        </p:nvSpPr>
        <p:spPr>
          <a:xfrm>
            <a:off x="3615339" y="2198934"/>
            <a:ext cx="8002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400 (</a:t>
            </a:r>
            <a:r>
              <a:rPr lang="en-US" sz="1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nt</a:t>
            </a:r>
            <a:r>
              <a: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IN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520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98</Words>
  <Application>Microsoft Office PowerPoint</Application>
  <PresentationFormat>On-screen Show (4:3)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2021-05-21T12:44:03Z</dcterms:created>
  <dcterms:modified xsi:type="dcterms:W3CDTF">2021-05-24T05:31:54Z</dcterms:modified>
</cp:coreProperties>
</file>